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76" r:id="rId5"/>
    <p:sldId id="277" r:id="rId6"/>
    <p:sldId id="278" r:id="rId7"/>
    <p:sldId id="279" r:id="rId8"/>
    <p:sldId id="273" r:id="rId9"/>
    <p:sldId id="311" r:id="rId10"/>
    <p:sldId id="312" r:id="rId11"/>
    <p:sldId id="313" r:id="rId12"/>
    <p:sldId id="274" r:id="rId13"/>
    <p:sldId id="314" r:id="rId14"/>
    <p:sldId id="315" r:id="rId15"/>
    <p:sldId id="282" r:id="rId16"/>
    <p:sldId id="283" r:id="rId17"/>
    <p:sldId id="284" r:id="rId18"/>
    <p:sldId id="285" r:id="rId19"/>
    <p:sldId id="304" r:id="rId20"/>
    <p:sldId id="286" r:id="rId21"/>
    <p:sldId id="307" r:id="rId22"/>
    <p:sldId id="275" r:id="rId23"/>
    <p:sldId id="316" r:id="rId24"/>
    <p:sldId id="317" r:id="rId25"/>
    <p:sldId id="308" r:id="rId26"/>
  </p:sldIdLst>
  <p:sldSz cx="12192000" cy="685800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cky Magestro" initials="BM" lastIdx="0" clrIdx="0">
    <p:extLst>
      <p:ext uri="{19B8F6BF-5375-455C-9EA6-DF929625EA0E}">
        <p15:presenceInfo xmlns:p15="http://schemas.microsoft.com/office/powerpoint/2012/main" userId="S-1-5-21-610997161-1187085717-1232828436-90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DA0"/>
    <a:srgbClr val="0F73E1"/>
    <a:srgbClr val="879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89374" autoAdjust="0"/>
  </p:normalViewPr>
  <p:slideViewPr>
    <p:cSldViewPr snapToGrid="0">
      <p:cViewPr varScale="1">
        <p:scale>
          <a:sx n="102" d="100"/>
          <a:sy n="102" d="100"/>
        </p:scale>
        <p:origin x="9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83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161389" cy="367144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7639" y="0"/>
            <a:ext cx="4161389" cy="367144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B633F0A7-C0E0-417B-A211-233290D49C84}" type="datetimeFigureOut">
              <a:rPr lang="en-US" smtClean="0"/>
              <a:t>7/17/2024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5088" y="914400"/>
            <a:ext cx="4391025" cy="2470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991" y="3520550"/>
            <a:ext cx="7679221" cy="2880565"/>
          </a:xfrm>
          <a:prstGeom prst="rect">
            <a:avLst/>
          </a:prstGeom>
        </p:spPr>
        <p:txBody>
          <a:bodyPr vert="horz" lIns="95747" tIns="47873" rIns="95747" bIns="4787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948056"/>
            <a:ext cx="4161389" cy="367144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7639" y="6948056"/>
            <a:ext cx="4161389" cy="367144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95726B63-D861-4BBC-A33B-59CF37E5AA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96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26B63-D861-4BBC-A33B-59CF37E5AA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819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26B63-D861-4BBC-A33B-59CF37E5AAB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78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525" indent="-1795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Meadowview Development has began.</a:t>
            </a:r>
          </a:p>
          <a:p>
            <a:pPr marL="179525" indent="-1795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6 units have been spoken for</a:t>
            </a:r>
          </a:p>
          <a:p>
            <a:pPr marL="179525" indent="-1795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Moraine view Apartment complex has been approved by PARC, CDA and CC. The Development is just waiting on a conditional use of the PARC.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26B63-D861-4BBC-A33B-59CF37E5AAB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61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26B63-D861-4BBC-A33B-59CF37E5AAB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363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26B63-D861-4BBC-A33B-59CF37E5AAB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74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26B63-D861-4BBC-A33B-59CF37E5AAB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56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08325" lvl="4" indent="-1795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BRE visits started in 2023.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26B63-D861-4BBC-A33B-59CF37E5AAB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94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525" indent="-179525">
              <a:buFont typeface="Arial" panose="020B0604020202020204" pitchFamily="34" charset="0"/>
              <a:buChar char="•"/>
            </a:pPr>
            <a:r>
              <a:rPr lang="en-US" dirty="0"/>
              <a:t>Job posting on Facebook and Instagram, LinkedIn</a:t>
            </a:r>
          </a:p>
          <a:p>
            <a:pPr marL="179525" indent="-179525">
              <a:buFont typeface="Arial" panose="020B0604020202020204" pitchFamily="34" charset="0"/>
              <a:buChar char="•"/>
            </a:pPr>
            <a:r>
              <a:rPr lang="en-US" dirty="0"/>
              <a:t>HR staff in process of conducting stay interviews.</a:t>
            </a:r>
          </a:p>
          <a:p>
            <a:pPr marL="179525" indent="-179525">
              <a:buFont typeface="Arial" panose="020B0604020202020204" pitchFamily="34" charset="0"/>
              <a:buChar char="•"/>
            </a:pPr>
            <a:r>
              <a:rPr lang="en-US" dirty="0"/>
              <a:t>Compensation study is complete.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26B63-D861-4BBC-A33B-59CF37E5AAB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662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525" indent="-1795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MSP payments set to return in 2025. Possible increase Fire/EMS due to increased costs to city for full time operations.</a:t>
            </a:r>
          </a:p>
          <a:p>
            <a:pPr marL="179525" indent="-1795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 are looking into congressionally directed spending to assist with law enforcement expenses as request by Sen. Baldwin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26B63-D861-4BBC-A33B-59CF37E5AAB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6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525" indent="-1795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Approval of Mound Meadows. 38 housed slated.</a:t>
            </a:r>
          </a:p>
          <a:p>
            <a:pPr marL="179525" indent="-1795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Meeting with residential developers on a weekly basis about future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26B63-D861-4BBC-A33B-59CF37E5AAB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074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525" indent="-1795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Media-City of Whitewater has focused there media efforts on Facebook and Instagram.  We have chosen not use TikTok as a platform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26B63-D861-4BBC-A33B-59CF37E5AAB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26B63-D861-4BBC-A33B-59CF37E5AAB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71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525" indent="-1795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During a recent BRE visit staff was alerted to a business wanting to expand or move in larger buildings.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26B63-D861-4BBC-A33B-59CF37E5AAB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4095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525" indent="-1795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Developing retention targets</a:t>
            </a:r>
          </a:p>
          <a:p>
            <a:pPr marL="179525" indent="-1795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Stay interviews will continue</a:t>
            </a:r>
          </a:p>
          <a:p>
            <a:pPr marL="179525" indent="-1795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Department- specific training and organizational training are tracked in NeoGov’s online platform</a:t>
            </a:r>
          </a:p>
          <a:p>
            <a:pPr marL="179525" indent="-17952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26B63-D861-4BBC-A33B-59CF37E5AAB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687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26B63-D861-4BBC-A33B-59CF37E5AAB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928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26B63-D861-4BBC-A33B-59CF37E5AAB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948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26B63-D861-4BBC-A33B-59CF37E5AAB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0855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525" indent="-179525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26B63-D861-4BBC-A33B-59CF37E5AAB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634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1257"/>
              </a:spcAft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The Affordable Housing Policy was approved by the Council in 2023. This is a 1.9 million dollar fund that is used to assist first-time home buyers. Since the approval several things have happened:</a:t>
            </a:r>
          </a:p>
          <a:p>
            <a:pPr algn="l">
              <a:spcAft>
                <a:spcPts val="1257"/>
              </a:spcAft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	-1 Community Member was placed in a home</a:t>
            </a:r>
          </a:p>
          <a:p>
            <a:pPr algn="l">
              <a:spcAft>
                <a:spcPts val="1257"/>
              </a:spcAft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	-1 Developer (Habitat for Humanity) was given funds for a current development</a:t>
            </a:r>
          </a:p>
          <a:p>
            <a:pPr algn="l">
              <a:spcAft>
                <a:spcPts val="1257"/>
              </a:spcAft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At the 3/5 Common Council Meeting, the language was changed to allow greater eligibility for future applicants</a:t>
            </a:r>
            <a:br>
              <a:rPr lang="en-US" sz="1200" dirty="0">
                <a:solidFill>
                  <a:schemeClr val="tx1"/>
                </a:solidFill>
                <a:latin typeface="+mn-lt"/>
              </a:rPr>
            </a:br>
            <a:r>
              <a:rPr lang="en-US" sz="1200" dirty="0">
                <a:solidFill>
                  <a:schemeClr val="tx1"/>
                </a:solidFill>
                <a:latin typeface="+mn-lt"/>
              </a:rPr>
              <a:t>	-Change in HUD Income Limits from 100% to 150%</a:t>
            </a:r>
          </a:p>
          <a:p>
            <a:pPr algn="l">
              <a:spcAft>
                <a:spcPts val="1257"/>
              </a:spcAft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	-Remove the current HUD county property value limit ($271,000) to accommodate new housing developments projected to be priced between $289,000 and $318,000.</a:t>
            </a:r>
          </a:p>
          <a:p>
            <a:pPr algn="l">
              <a:spcAft>
                <a:spcPts val="1257"/>
              </a:spcAft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	-Specify that maximum mortgage payments must not exceed 30% of household gross income at application and loan closing.</a:t>
            </a:r>
          </a:p>
          <a:p>
            <a:pPr algn="l">
              <a:spcAft>
                <a:spcPts val="1257"/>
              </a:spcAft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-Staff hosted a roundtable discussion with developers, relators, landowners, and government officials- 67 people attended to talk about housing needs in Whitewater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26B63-D861-4BBC-A33B-59CF37E5AAB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67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57"/>
              </a:spcAft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The Media Services Department has dedicated a considerable amount of resources to creating new content for our Social Media Platforms (Facebook and Instagram)</a:t>
            </a:r>
          </a:p>
          <a:p>
            <a:pPr>
              <a:spcAft>
                <a:spcPts val="1257"/>
              </a:spcAft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-June 2023 Staff started to keep track of the analytics of our social media. Our Facebook following increased by 15% from its initial following in June of 2023.</a:t>
            </a:r>
          </a:p>
          <a:p>
            <a:pPr>
              <a:spcAft>
                <a:spcPts val="1257"/>
              </a:spcAft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-Views on posts have seen a record high of 19,918 views</a:t>
            </a:r>
          </a:p>
          <a:p>
            <a:pPr>
              <a:spcAft>
                <a:spcPts val="1257"/>
              </a:spcAft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-Staff are currently working with Civic Plus for a website refresh that is to be completed by Q3. The refresh covers cosmetic features and translation elements.</a:t>
            </a:r>
          </a:p>
          <a:p>
            <a:pPr>
              <a:spcAft>
                <a:spcPts val="1257"/>
              </a:spcAft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-The PEG TV station was re-launched in August of 2023. Content plays 365 days a year.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26B63-D861-4BBC-A33B-59CF37E5AAB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92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57"/>
              </a:spcAft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In October of 2023 the City partnered with the Latinx Academy and Thrive ED/ JCEDC and completed a Latinx Job Fair.  8 Businesses were at the fair. Overall there were 47 attendees. The City handed out a total of 52 flyers- 42 Spanish and 10 English.</a:t>
            </a:r>
          </a:p>
          <a:p>
            <a:pPr>
              <a:spcAft>
                <a:spcPts val="1257"/>
              </a:spcAft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-Economic Development has completed  15 BRE’s in 2024</a:t>
            </a:r>
          </a:p>
          <a:p>
            <a:pPr>
              <a:spcAft>
                <a:spcPts val="1257"/>
              </a:spcAft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-The Office of Economic Development has been working with Kristen Fisch-Peterson on updates to our current Loan Program.</a:t>
            </a:r>
          </a:p>
          <a:p>
            <a:pPr>
              <a:spcAft>
                <a:spcPts val="1257"/>
              </a:spcAft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-CDA recently funded Whitewater WindUp as a recruitment mechanism to assist entrepreneurs and small businesses. There are currently 20 applicants in the Program. 8 Finalist moved 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26B63-D861-4BBC-A33B-59CF37E5AAB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17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525" indent="-1795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HR- employee handbook out to City Council May 2024</a:t>
            </a:r>
          </a:p>
          <a:p>
            <a:pPr marL="179525" indent="-1795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Conducted 25 stay interviews and leadership luncheons-staff gave feedback on handbook</a:t>
            </a:r>
          </a:p>
          <a:p>
            <a:pPr marL="179525" indent="-1795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Salary Study completed April 2024</a:t>
            </a:r>
          </a:p>
          <a:p>
            <a:pPr marL="179525" indent="-17952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26B63-D861-4BBC-A33B-59CF37E5AAB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72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525" indent="-179525">
              <a:buFont typeface="Arial" panose="020B0604020202020204" pitchFamily="34" charset="0"/>
              <a:buChar char="•"/>
            </a:pPr>
            <a:r>
              <a:rPr lang="en-US" dirty="0"/>
              <a:t>Merging of roles and outsourced to a 3</a:t>
            </a:r>
            <a:r>
              <a:rPr lang="en-US" baseline="30000" dirty="0"/>
              <a:t>rd</a:t>
            </a:r>
            <a:r>
              <a:rPr lang="en-US" dirty="0"/>
              <a:t> party-</a:t>
            </a:r>
          </a:p>
          <a:p>
            <a:pPr marL="179525" indent="-179525">
              <a:buFont typeface="Arial" panose="020B0604020202020204" pitchFamily="34" charset="0"/>
              <a:buChar char="•"/>
            </a:pPr>
            <a:r>
              <a:rPr lang="en-US" dirty="0"/>
              <a:t>Code enforcement</a:t>
            </a:r>
          </a:p>
          <a:p>
            <a:pPr marL="179525" indent="-179525">
              <a:buFont typeface="Arial" panose="020B0604020202020204" pitchFamily="34" charset="0"/>
              <a:buChar char="•"/>
            </a:pPr>
            <a:r>
              <a:rPr lang="en-US" dirty="0"/>
              <a:t>Neighbor Services</a:t>
            </a:r>
          </a:p>
          <a:p>
            <a:pPr marL="179525" indent="-179525">
              <a:buFont typeface="Arial" panose="020B0604020202020204" pitchFamily="34" charset="0"/>
              <a:buChar char="•"/>
            </a:pPr>
            <a:r>
              <a:rPr lang="en-US" dirty="0"/>
              <a:t>Communications Director</a:t>
            </a:r>
          </a:p>
          <a:p>
            <a:pPr marL="179525" indent="-179525">
              <a:buFont typeface="Arial" panose="020B0604020202020204" pitchFamily="34" charset="0"/>
              <a:buChar char="•"/>
            </a:pPr>
            <a:r>
              <a:rPr lang="en-US" dirty="0"/>
              <a:t>Executive Assistant</a:t>
            </a:r>
          </a:p>
          <a:p>
            <a:pPr marL="179525" indent="-179525">
              <a:buFont typeface="Arial" panose="020B0604020202020204" pitchFamily="34" charset="0"/>
              <a:buChar char="•"/>
            </a:pPr>
            <a:r>
              <a:rPr lang="en-US" dirty="0"/>
              <a:t>Total saving- $70201.14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26B63-D861-4BBC-A33B-59CF37E5AAB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65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26B63-D861-4BBC-A33B-59CF37E5AAB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698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26B63-D861-4BBC-A33B-59CF37E5AAB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184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0AA39-C273-46F6-97B4-359DFFC92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03853A-CC7D-4ABE-833B-EB3BF0899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DAFBA-1381-4C44-AE46-C0807F6D0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4B08-F2CB-470E-87C7-E6ADA925FAC9}" type="datetimeFigureOut">
              <a:rPr lang="en-US" smtClean="0"/>
              <a:t>7/17/2024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46E0E-246C-4732-B5C2-3F3688900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ADECB-81C6-4CC1-A127-10C8E5F1C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381D-1546-4E19-85D8-35EFFA748F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1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05BE4-8134-47A3-B3CA-389FBCD70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BEDEF2-03DD-4433-BFAF-AF932E56C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692E9-EB96-402E-8597-5DD24EAEA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4B08-F2CB-470E-87C7-E6ADA925FAC9}" type="datetimeFigureOut">
              <a:rPr lang="en-US" smtClean="0"/>
              <a:t>7/17/2024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5DE75-E2A9-4273-A2A4-1145BA4A7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FE2FF-8437-4B5C-8BEA-40AD097F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381D-1546-4E19-85D8-35EFFA748F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31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CA37BC-CA8C-475A-A57E-3575CFC5D1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51B294-BE80-44BB-A2C4-5B78E7550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68B5C-EBAD-4945-BCB0-75D05508E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4B08-F2CB-470E-87C7-E6ADA925FAC9}" type="datetimeFigureOut">
              <a:rPr lang="en-US" smtClean="0"/>
              <a:t>7/17/2024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38FE4-5EFC-4628-B707-AB7D443B7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5AE18-5FD2-4ACC-A86C-39CB29E0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381D-1546-4E19-85D8-35EFFA748F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5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A5C28-B716-44B9-AC66-CF46865C2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2D4A2-0289-4448-B52D-0E993AC5B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A2B7E-EEB2-4A6D-A5DB-E4F20053E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4B08-F2CB-470E-87C7-E6ADA925FAC9}" type="datetimeFigureOut">
              <a:rPr lang="en-US" smtClean="0"/>
              <a:t>7/17/2024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CBAF8-0B82-4C04-AE7D-F6B53F64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6F3F7-DF33-4E3D-8BC4-3DBB8D6F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381D-1546-4E19-85D8-35EFFA748F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6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981A2-8333-4C94-A8F2-2CCC6BF05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7A566-8563-4D46-B778-EEC6FBDF1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4F062-EC33-40F3-B3ED-70F9B7C5C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4B08-F2CB-470E-87C7-E6ADA925FAC9}" type="datetimeFigureOut">
              <a:rPr lang="en-US" smtClean="0"/>
              <a:t>7/17/2024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1F99E-FC1C-4AFF-B9CF-C5E1D402F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21E19-3877-48DE-BA11-BDD7E8A61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381D-1546-4E19-85D8-35EFFA748F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9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42E11-FBA1-44DC-A535-275C55FFD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84CA0-B9A5-42E9-AB1A-A7254FD48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E9C916-3623-40FC-BE18-DA54FF259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6C6782-B500-487D-BAB4-41E045166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4B08-F2CB-470E-87C7-E6ADA925FAC9}" type="datetimeFigureOut">
              <a:rPr lang="en-US" smtClean="0"/>
              <a:t>7/17/2024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D3B07-071D-4303-B928-1D6C123FD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4ABEFA-86F4-4B2A-AC62-74D5CE1D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381D-1546-4E19-85D8-35EFFA748F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1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2C69A-A691-4DD4-9705-25D603CD0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DA2B6-C746-4A84-A1BF-0DCAF2F7D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7A9C24-9302-404D-956E-0DF6635FE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65A327-BC3C-4CEE-B2C7-48A6A4B02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8309C5-F0D9-4280-B3BE-A67AC3A8D4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E30A80-E77C-47B6-82EB-61168757C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4B08-F2CB-470E-87C7-E6ADA925FAC9}" type="datetimeFigureOut">
              <a:rPr lang="en-US" smtClean="0"/>
              <a:t>7/17/2024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0B9C65-9B87-4A7E-B945-4CF43433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62FD5C-1722-40CC-9FA9-5C6E1F4C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381D-1546-4E19-85D8-35EFFA748F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0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3501D-909A-4832-8108-0259A188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891050-3888-4A29-AAFD-D95202AEC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4B08-F2CB-470E-87C7-E6ADA925FAC9}" type="datetimeFigureOut">
              <a:rPr lang="en-US" smtClean="0"/>
              <a:t>7/17/2024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BC5886-AEC6-4C96-9D30-8B52A54C5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74527-3378-4097-B60E-0FB9F6928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381D-1546-4E19-85D8-35EFFA748F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90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5D2C6B-5A84-4AA7-91E0-5EC522A2E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4B08-F2CB-470E-87C7-E6ADA925FAC9}" type="datetimeFigureOut">
              <a:rPr lang="en-US" smtClean="0"/>
              <a:t>7/17/2024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5483B-CF3A-4A32-9F82-E9093B7C0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CC260-28D8-436B-9803-CB971B9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381D-1546-4E19-85D8-35EFFA748F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8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98CA-40B3-452D-9E9F-919A8E5E1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3A191-15C4-44EC-89BB-2C6A4C54C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82800-1A4F-426A-A5EA-1163FAAEC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94624-4D0D-4737-8C1D-68933925F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4B08-F2CB-470E-87C7-E6ADA925FAC9}" type="datetimeFigureOut">
              <a:rPr lang="en-US" smtClean="0"/>
              <a:t>7/17/2024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41794-CEF8-4815-8CDA-3E7A511D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59A0D-F3B4-488F-8681-36A0790CA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381D-1546-4E19-85D8-35EFFA748F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6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449EC-3AC2-4811-8D44-B92A6FF72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BB9B41-EF26-4CDC-A465-FF98DC6EC8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07AA47-B42C-41CD-AC79-231BFC1DA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DDE9E-F1CB-4CD5-BA98-57A56C650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4B08-F2CB-470E-87C7-E6ADA925FAC9}" type="datetimeFigureOut">
              <a:rPr lang="en-US" smtClean="0"/>
              <a:t>7/17/2024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540A6-4421-4CB8-A40A-8D5AEF824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7E55B-825D-437C-882F-72AD43728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381D-1546-4E19-85D8-35EFFA748F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2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B0C9ED-4737-4EAB-8AA9-3A3B61685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83E10-A82C-4C36-97A1-CD4EB3898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43924-7695-4FA9-B9D1-B761C159A3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F4B08-F2CB-470E-87C7-E6ADA925FAC9}" type="datetimeFigureOut">
              <a:rPr lang="en-US" smtClean="0"/>
              <a:t>7/17/2024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2269C-EBDB-4BAC-AC94-39F179C3A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A6A4F-9368-4BA9-980A-FE2DEBEE8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4381D-1546-4E19-85D8-35EFFA748F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82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26F639-A83B-4927-9D48-60B820BCD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38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C67C2C-9F9B-4BAD-B5D9-48931519A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AF4B98-C0A3-4AE7-B3EF-4416A62C0E0E}"/>
              </a:ext>
            </a:extLst>
          </p:cNvPr>
          <p:cNvSpPr txBox="1"/>
          <p:nvPr/>
        </p:nvSpPr>
        <p:spPr>
          <a:xfrm>
            <a:off x="302004" y="2894202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To keep our community updated on the actions of the city government.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0704A8-280E-4305-9381-2E65AC1ABFA6}"/>
              </a:ext>
            </a:extLst>
          </p:cNvPr>
          <p:cNvSpPr txBox="1"/>
          <p:nvPr/>
        </p:nvSpPr>
        <p:spPr>
          <a:xfrm>
            <a:off x="4353886" y="2155970"/>
            <a:ext cx="6719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Expand video content to cover additional topics of community interest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D860C8-0474-4085-8EF1-EF26D9CF40F8}"/>
              </a:ext>
            </a:extLst>
          </p:cNvPr>
          <p:cNvSpPr txBox="1"/>
          <p:nvPr/>
        </p:nvSpPr>
        <p:spPr>
          <a:xfrm>
            <a:off x="4287211" y="5101904"/>
            <a:ext cx="6719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Establish a regular schedule for content creation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75259F-8B8C-4DC7-AB2B-726387232111}"/>
              </a:ext>
            </a:extLst>
          </p:cNvPr>
          <p:cNvSpPr txBox="1"/>
          <p:nvPr/>
        </p:nvSpPr>
        <p:spPr>
          <a:xfrm>
            <a:off x="4353886" y="696591"/>
            <a:ext cx="6719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005862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159D45-A040-479E-BAC0-4DC40F101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BF25D7-5D8C-4937-A030-B6E7AF52CC49}"/>
              </a:ext>
            </a:extLst>
          </p:cNvPr>
          <p:cNvSpPr txBox="1"/>
          <p:nvPr/>
        </p:nvSpPr>
        <p:spPr>
          <a:xfrm>
            <a:off x="4353886" y="2097247"/>
            <a:ext cx="67195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To have one or more housing projects underway or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under contract for development through an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agreement with the City or CDA or through approved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plans by the Plan and Architectural Review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Commission (PARC).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3D7641-7BC9-4A92-98E3-6ADEBC8EA24F}"/>
              </a:ext>
            </a:extLst>
          </p:cNvPr>
          <p:cNvSpPr txBox="1"/>
          <p:nvPr/>
        </p:nvSpPr>
        <p:spPr>
          <a:xfrm>
            <a:off x="302004" y="2894202"/>
            <a:ext cx="3657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69.31% of the city’s single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family homes are rentals.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Creating single family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homes that are affordable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allows for single families or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growing families to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purchase these homes.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085E10-1593-484D-92E5-D7B565C616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601">
            <a:off x="3114137" y="1186199"/>
            <a:ext cx="1318763" cy="131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9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5DCA07-9780-4ACF-B872-E9409D6AA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29EDB6-D8D3-42A1-8023-2A719B120B18}"/>
              </a:ext>
            </a:extLst>
          </p:cNvPr>
          <p:cNvSpPr txBox="1"/>
          <p:nvPr/>
        </p:nvSpPr>
        <p:spPr>
          <a:xfrm>
            <a:off x="302004" y="2894202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To provide reliable and consistent transportation to our community.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335F24-01C2-4032-AC54-DEF0E14FC81C}"/>
              </a:ext>
            </a:extLst>
          </p:cNvPr>
          <p:cNvSpPr txBox="1"/>
          <p:nvPr/>
        </p:nvSpPr>
        <p:spPr>
          <a:xfrm>
            <a:off x="4353886" y="2169202"/>
            <a:ext cx="67195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Develop a detailed implementation plan for transitioning services in-house</a:t>
            </a:r>
          </a:p>
          <a:p>
            <a:endParaRPr lang="en-US" sz="28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Secure funding from City Council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C25913-A12D-47E7-9CB8-FDDE6F82A7DF}"/>
              </a:ext>
            </a:extLst>
          </p:cNvPr>
          <p:cNvSpPr txBox="1"/>
          <p:nvPr/>
        </p:nvSpPr>
        <p:spPr>
          <a:xfrm>
            <a:off x="4353886" y="5101904"/>
            <a:ext cx="6719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Begin phased implementation of in-house transportation starting with a pilot program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7A4B21-CE35-49E9-8A25-E0A42EF4043B}"/>
              </a:ext>
            </a:extLst>
          </p:cNvPr>
          <p:cNvSpPr txBox="1"/>
          <p:nvPr/>
        </p:nvSpPr>
        <p:spPr>
          <a:xfrm>
            <a:off x="4353886" y="696591"/>
            <a:ext cx="6719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Public Transportation		</a:t>
            </a:r>
          </a:p>
        </p:txBody>
      </p:sp>
    </p:spTree>
    <p:extLst>
      <p:ext uri="{BB962C8B-B14F-4D97-AF65-F5344CB8AC3E}">
        <p14:creationId xmlns:p14="http://schemas.microsoft.com/office/powerpoint/2010/main" val="966444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5DCA07-9780-4ACF-B872-E9409D6AA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335F24-01C2-4032-AC54-DEF0E14FC81C}"/>
              </a:ext>
            </a:extLst>
          </p:cNvPr>
          <p:cNvSpPr txBox="1"/>
          <p:nvPr/>
        </p:nvSpPr>
        <p:spPr>
          <a:xfrm>
            <a:off x="4353886" y="2155970"/>
            <a:ext cx="67195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Finalize agreements with healthcare partners for the establishment of emergent healthcare services in the city.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Begin construction or renovate of chosen facility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C25913-A12D-47E7-9CB8-FDDE6F82A7DF}"/>
              </a:ext>
            </a:extLst>
          </p:cNvPr>
          <p:cNvSpPr txBox="1"/>
          <p:nvPr/>
        </p:nvSpPr>
        <p:spPr>
          <a:xfrm>
            <a:off x="4353886" y="5111429"/>
            <a:ext cx="6719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Develop a community outreach program to inform residents about upcoming healthcare services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7A4B21-CE35-49E9-8A25-E0A42EF4043B}"/>
              </a:ext>
            </a:extLst>
          </p:cNvPr>
          <p:cNvSpPr txBox="1"/>
          <p:nvPr/>
        </p:nvSpPr>
        <p:spPr>
          <a:xfrm>
            <a:off x="4353886" y="696591"/>
            <a:ext cx="6719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Emergent Healthcare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3C3D62-DBCE-4001-9844-44B698E04901}"/>
              </a:ext>
            </a:extLst>
          </p:cNvPr>
          <p:cNvSpPr txBox="1"/>
          <p:nvPr/>
        </p:nvSpPr>
        <p:spPr>
          <a:xfrm>
            <a:off x="302004" y="2894202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To have emergent healthcare services in the community</a:t>
            </a:r>
          </a:p>
        </p:txBody>
      </p:sp>
    </p:spTree>
    <p:extLst>
      <p:ext uri="{BB962C8B-B14F-4D97-AF65-F5344CB8AC3E}">
        <p14:creationId xmlns:p14="http://schemas.microsoft.com/office/powerpoint/2010/main" val="750757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5DCA07-9780-4ACF-B872-E9409D6AA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29EDB6-D8D3-42A1-8023-2A719B120B18}"/>
              </a:ext>
            </a:extLst>
          </p:cNvPr>
          <p:cNvSpPr txBox="1"/>
          <p:nvPr/>
        </p:nvSpPr>
        <p:spPr>
          <a:xfrm>
            <a:off x="302004" y="2894202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C25913-A12D-47E7-9CB8-FDDE6F82A7DF}"/>
              </a:ext>
            </a:extLst>
          </p:cNvPr>
          <p:cNvSpPr txBox="1"/>
          <p:nvPr/>
        </p:nvSpPr>
        <p:spPr>
          <a:xfrm>
            <a:off x="4353886" y="5101904"/>
            <a:ext cx="6719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Implement a feedback loop to continuously improve content based on community responses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7A4B21-CE35-49E9-8A25-E0A42EF4043B}"/>
              </a:ext>
            </a:extLst>
          </p:cNvPr>
          <p:cNvSpPr txBox="1"/>
          <p:nvPr/>
        </p:nvSpPr>
        <p:spPr>
          <a:xfrm>
            <a:off x="4353886" y="696591"/>
            <a:ext cx="6719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Communications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45DED3-9B84-40A0-98FD-70898CCCA9D4}"/>
              </a:ext>
            </a:extLst>
          </p:cNvPr>
          <p:cNvSpPr txBox="1"/>
          <p:nvPr/>
        </p:nvSpPr>
        <p:spPr>
          <a:xfrm>
            <a:off x="4488181" y="2171700"/>
            <a:ext cx="559879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Expand video content to cover additional hot-button topics in the community. Establish a regular schedule of content. Diversify the types of media that the City posts on social media.</a:t>
            </a:r>
            <a:endParaRPr lang="en-US" sz="28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F5C817-664F-46CE-8094-BF68ECEB8C50}"/>
              </a:ext>
            </a:extLst>
          </p:cNvPr>
          <p:cNvSpPr txBox="1"/>
          <p:nvPr/>
        </p:nvSpPr>
        <p:spPr>
          <a:xfrm>
            <a:off x="276225" y="2948971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To keep our community updated on the actions of the city government</a:t>
            </a:r>
          </a:p>
        </p:txBody>
      </p:sp>
    </p:spTree>
    <p:extLst>
      <p:ext uri="{BB962C8B-B14F-4D97-AF65-F5344CB8AC3E}">
        <p14:creationId xmlns:p14="http://schemas.microsoft.com/office/powerpoint/2010/main" val="467488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D08C3B-E791-4099-9D85-1A2E6B7C8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C12329-B70A-4256-B72D-F69D6C8A76D8}"/>
              </a:ext>
            </a:extLst>
          </p:cNvPr>
          <p:cNvSpPr txBox="1"/>
          <p:nvPr/>
        </p:nvSpPr>
        <p:spPr>
          <a:xfrm>
            <a:off x="4353886" y="2097247"/>
            <a:ext cx="67195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Provide online and in-person informational sessions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specific to permits, building codes, fire inspections,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water requirements, and street requirements to help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residents, entrepreneurs, and developers fully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understand how to succeed in Whitewater.</a:t>
            </a:r>
          </a:p>
          <a:p>
            <a:endParaRPr lang="en-US" sz="28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Maintain 25 BRE meetings per year.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A69B49-69A4-4E9B-A59C-9CA70F3BBE1D}"/>
              </a:ext>
            </a:extLst>
          </p:cNvPr>
          <p:cNvSpPr txBox="1"/>
          <p:nvPr/>
        </p:nvSpPr>
        <p:spPr>
          <a:xfrm>
            <a:off x="302004" y="2894202"/>
            <a:ext cx="365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Providing informational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sessions for local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businesses eliminates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obstacles and uncertainty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regarding best business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practices in the City.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97B26-8B82-4197-8C0B-5CE6BB2B1AC3}"/>
              </a:ext>
            </a:extLst>
          </p:cNvPr>
          <p:cNvSpPr txBox="1"/>
          <p:nvPr/>
        </p:nvSpPr>
        <p:spPr>
          <a:xfrm>
            <a:off x="4353886" y="5664137"/>
            <a:ext cx="6719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Turn one Business Retention Expansion (BRE)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into a new development opportunity.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FF84EB-55A4-491A-8A7D-FB6F1B3EF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601">
            <a:off x="3037522" y="890975"/>
            <a:ext cx="1844164" cy="18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62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6E3ABB-0B4D-4E3B-85A4-0DB005610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E45482-6C27-4971-9090-E966EB04C812}"/>
              </a:ext>
            </a:extLst>
          </p:cNvPr>
          <p:cNvSpPr txBox="1"/>
          <p:nvPr/>
        </p:nvSpPr>
        <p:spPr>
          <a:xfrm>
            <a:off x="4353886" y="2097247"/>
            <a:ext cx="67195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Promote all job listings on various social media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websites in multimedia platforms. Develop recruitment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videos for Facebook, Reels, or short form media.</a:t>
            </a:r>
          </a:p>
          <a:p>
            <a:endParaRPr lang="en-US" sz="28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Complete stay interviews with all staff hired 2023 and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prior.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Establish metrics for successful retention targets.</a:t>
            </a:r>
          </a:p>
          <a:p>
            <a:endParaRPr lang="en-US" sz="28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Have started to implement findings of compensation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study.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D7C268-09C0-4977-9F24-130C55262670}"/>
              </a:ext>
            </a:extLst>
          </p:cNvPr>
          <p:cNvSpPr txBox="1"/>
          <p:nvPr/>
        </p:nvSpPr>
        <p:spPr>
          <a:xfrm>
            <a:off x="302004" y="2894202"/>
            <a:ext cx="365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By not only diversifying, but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professionalizing how the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city posts its job listings,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we can increase attraction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to the position. Stay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interviews help the City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shape future retention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efforts.</a:t>
            </a:r>
          </a:p>
        </p:txBody>
      </p:sp>
      <p:pic>
        <p:nvPicPr>
          <p:cNvPr id="6" name="Picture 2" descr="4 Completed Stamp (PNG Transparent) | OnlyGFX.com">
            <a:extLst>
              <a:ext uri="{FF2B5EF4-FFF2-40B4-BE49-F238E27FC236}">
                <a16:creationId xmlns:a16="http://schemas.microsoft.com/office/drawing/2014/main" id="{E86BCF78-ECBC-4C1F-B332-C5617DEBA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004" y="1399298"/>
            <a:ext cx="1407664" cy="94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DD4D3E-5A4F-4032-8978-5E32E56164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601">
            <a:off x="3587316" y="3136742"/>
            <a:ext cx="1533140" cy="153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44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B18BD9-AE31-4B91-8459-9AE439852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719880-446E-4F6E-B0A2-C9302617DD93}"/>
              </a:ext>
            </a:extLst>
          </p:cNvPr>
          <p:cNvSpPr txBox="1"/>
          <p:nvPr/>
        </p:nvSpPr>
        <p:spPr>
          <a:xfrm>
            <a:off x="4353886" y="2097247"/>
            <a:ext cx="67195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Successfully recover from permanent reduction in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revenue from the University of Wisconsin Whitewater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(UWW) for dispatch services, totaling approximately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$230,000.</a:t>
            </a:r>
          </a:p>
          <a:p>
            <a:endParaRPr lang="en-US" sz="28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Be in a position to consider targeted increases to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staffing based on an analysis of needs.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C3093A-413E-4EC8-9585-B461EE2FB5FD}"/>
              </a:ext>
            </a:extLst>
          </p:cNvPr>
          <p:cNvSpPr txBox="1"/>
          <p:nvPr/>
        </p:nvSpPr>
        <p:spPr>
          <a:xfrm>
            <a:off x="302004" y="2894202"/>
            <a:ext cx="3657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This payment’s projected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return in 2025 an beyond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needs to be allocated in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the most effective way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possible. The Public Works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garage is the building in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the most need of attention.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79F4C7-AB19-4DA3-98BD-90D564D33FFA}"/>
              </a:ext>
            </a:extLst>
          </p:cNvPr>
          <p:cNvSpPr txBox="1"/>
          <p:nvPr/>
        </p:nvSpPr>
        <p:spPr>
          <a:xfrm>
            <a:off x="4353886" y="5748765"/>
            <a:ext cx="6719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Begin planning for a new Public Works garage.</a:t>
            </a:r>
          </a:p>
        </p:txBody>
      </p:sp>
      <p:pic>
        <p:nvPicPr>
          <p:cNvPr id="7" name="Picture 2" descr="4 Completed Stamp (PNG Transparent) | OnlyGFX.com">
            <a:extLst>
              <a:ext uri="{FF2B5EF4-FFF2-40B4-BE49-F238E27FC236}">
                <a16:creationId xmlns:a16="http://schemas.microsoft.com/office/drawing/2014/main" id="{2610EE5C-1ED9-4AF5-8927-88E14C0CF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55" y="1201476"/>
            <a:ext cx="1442471" cy="96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7331CE-ED86-4D4D-8E99-478266ED24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601">
            <a:off x="3503087" y="4758694"/>
            <a:ext cx="1307316" cy="130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19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936F34-0572-4CA7-A805-483DD59E4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E4AD26-5977-4AB4-B78F-F0940F86E4D8}"/>
              </a:ext>
            </a:extLst>
          </p:cNvPr>
          <p:cNvSpPr txBox="1"/>
          <p:nvPr/>
        </p:nvSpPr>
        <p:spPr>
          <a:xfrm>
            <a:off x="4353886" y="2097247"/>
            <a:ext cx="67195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Facilitated the creation of an additional 50+ new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family-style units slated to be constructed within the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following 36 months.</a:t>
            </a:r>
          </a:p>
          <a:p>
            <a:endParaRPr lang="en-US" sz="28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Re-assess family housing needs in a follow-up study.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586865-7C9B-487D-A74D-9C55F0436407}"/>
              </a:ext>
            </a:extLst>
          </p:cNvPr>
          <p:cNvSpPr txBox="1"/>
          <p:nvPr/>
        </p:nvSpPr>
        <p:spPr>
          <a:xfrm>
            <a:off x="302004" y="2894202"/>
            <a:ext cx="3657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Creating 100 family units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helps solve the lack of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affordable housing for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single families or growing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families. The strategy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should be reviewed at the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5-year mark.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60F1C-A739-4053-AF29-F6814FB86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601">
            <a:off x="3481367" y="1170199"/>
            <a:ext cx="1350758" cy="135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10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1E3E2E-3D2D-4F69-AFFE-46F790A7F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CBD0A8-59C7-4AC2-B30F-CEA0D3BD342F}"/>
              </a:ext>
            </a:extLst>
          </p:cNvPr>
          <p:cNvSpPr txBox="1"/>
          <p:nvPr/>
        </p:nvSpPr>
        <p:spPr>
          <a:xfrm>
            <a:off x="4353886" y="2097247"/>
            <a:ext cx="67195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Join other social media platforms, specifically TikTok</a:t>
            </a:r>
          </a:p>
          <a:p>
            <a:r>
              <a:rPr lang="en-US" sz="2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and other social media websites that are geared</a:t>
            </a:r>
          </a:p>
          <a:p>
            <a:r>
              <a:rPr lang="en-US" sz="2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towards younger people.</a:t>
            </a:r>
          </a:p>
          <a:p>
            <a:endParaRPr lang="en-US" sz="26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r>
              <a:rPr lang="en-US" sz="2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Have a catalog of evergreen videos promoting the</a:t>
            </a:r>
          </a:p>
          <a:p>
            <a:r>
              <a:rPr lang="en-US" sz="2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city and its spaces.</a:t>
            </a:r>
          </a:p>
          <a:p>
            <a:endParaRPr lang="en-US" sz="26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r>
              <a:rPr lang="en-US" sz="2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Incorporating AI/ChatGPT into the production of said</a:t>
            </a:r>
          </a:p>
          <a:p>
            <a:r>
              <a:rPr lang="en-US" sz="2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videos, posts, press releases, etc.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A16E81-82D3-4909-A407-8D1F3D0262A1}"/>
              </a:ext>
            </a:extLst>
          </p:cNvPr>
          <p:cNvSpPr txBox="1"/>
          <p:nvPr/>
        </p:nvSpPr>
        <p:spPr>
          <a:xfrm>
            <a:off x="302004" y="2894202"/>
            <a:ext cx="36576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Due to university students’ significant</a:t>
            </a:r>
          </a:p>
          <a:p>
            <a:r>
              <a:rPr lang="en-US" sz="21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community presence, the City has an</a:t>
            </a:r>
          </a:p>
          <a:p>
            <a:r>
              <a:rPr lang="en-US" sz="21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opportunity to reach a younger</a:t>
            </a:r>
          </a:p>
          <a:p>
            <a:r>
              <a:rPr lang="en-US" sz="21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demographic. By committing time and</a:t>
            </a:r>
          </a:p>
          <a:p>
            <a:r>
              <a:rPr lang="en-US" sz="21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resources to these platforms, we can</a:t>
            </a:r>
          </a:p>
          <a:p>
            <a:r>
              <a:rPr lang="en-US" sz="21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further reach that new demographic.</a:t>
            </a:r>
          </a:p>
          <a:p>
            <a:r>
              <a:rPr lang="en-US" sz="21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Utilizing artificial intelligence</a:t>
            </a:r>
          </a:p>
          <a:p>
            <a:r>
              <a:rPr lang="en-US" sz="21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increases the speed and</a:t>
            </a:r>
          </a:p>
          <a:p>
            <a:r>
              <a:rPr lang="en-US" sz="21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efficiency of media production.</a:t>
            </a:r>
          </a:p>
        </p:txBody>
      </p:sp>
      <p:pic>
        <p:nvPicPr>
          <p:cNvPr id="6" name="Picture 2" descr="4 Completed Stamp (PNG Transparent) | OnlyGFX.com">
            <a:extLst>
              <a:ext uri="{FF2B5EF4-FFF2-40B4-BE49-F238E27FC236}">
                <a16:creationId xmlns:a16="http://schemas.microsoft.com/office/drawing/2014/main" id="{EC7FA5FC-41E7-48D5-BC17-457B9B995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66" y="3209941"/>
            <a:ext cx="1166683" cy="77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49368B-8FB3-4081-BD47-48EF2AD36F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601">
            <a:off x="3278362" y="963043"/>
            <a:ext cx="1756768" cy="175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9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8D89A2-C334-4795-8DE3-32277559A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F4C8C9-24E5-4C28-972A-259AA75AD4A3}"/>
              </a:ext>
            </a:extLst>
          </p:cNvPr>
          <p:cNvSpPr txBox="1"/>
          <p:nvPr/>
        </p:nvSpPr>
        <p:spPr>
          <a:xfrm>
            <a:off x="419448" y="2567031"/>
            <a:ext cx="73739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-Increase affordable housing for families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-Increase communication without a “newspaper”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-Support thriving businesses and grow the tax base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-Improve the City’s recruitment, retention, and diversity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-Align future expenditures with available resources </a:t>
            </a:r>
          </a:p>
        </p:txBody>
      </p:sp>
    </p:spTree>
    <p:extLst>
      <p:ext uri="{BB962C8B-B14F-4D97-AF65-F5344CB8AC3E}">
        <p14:creationId xmlns:p14="http://schemas.microsoft.com/office/powerpoint/2010/main" val="1822680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4D82F-BEB6-4A39-9009-B99B8355D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8EFF0B-DA9A-48ED-81FE-8CC1605A6A12}"/>
              </a:ext>
            </a:extLst>
          </p:cNvPr>
          <p:cNvSpPr txBox="1"/>
          <p:nvPr/>
        </p:nvSpPr>
        <p:spPr>
          <a:xfrm>
            <a:off x="4353886" y="2097247"/>
            <a:ext cx="67195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Create an onboarding and expansion process for new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businesses including points of contact, FAQ, and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available resources.</a:t>
            </a:r>
          </a:p>
          <a:p>
            <a:endParaRPr lang="en-US" sz="28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Maintain BRE meetings.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6BEED5-292A-4DB9-B4B1-3BD89EB5A304}"/>
              </a:ext>
            </a:extLst>
          </p:cNvPr>
          <p:cNvSpPr txBox="1"/>
          <p:nvPr/>
        </p:nvSpPr>
        <p:spPr>
          <a:xfrm>
            <a:off x="302004" y="2894202"/>
            <a:ext cx="365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Serving as a point of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contact to new businesses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helps ensure their success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in our community and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maintains credibility in our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organization.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3FFCA7-D2A4-4550-AAA8-B35624507B78}"/>
              </a:ext>
            </a:extLst>
          </p:cNvPr>
          <p:cNvSpPr txBox="1"/>
          <p:nvPr/>
        </p:nvSpPr>
        <p:spPr>
          <a:xfrm>
            <a:off x="4353886" y="4833456"/>
            <a:ext cx="6719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Turn one BRE into a new development opportunity.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9BB59C-F512-420F-ABD2-B36EED8E6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601">
            <a:off x="3146835" y="1107301"/>
            <a:ext cx="1625537" cy="162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14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8B13BA-77A2-436F-BF72-D9E6B807A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DCD924-88A2-4ABA-87CF-2A9168E30374}"/>
              </a:ext>
            </a:extLst>
          </p:cNvPr>
          <p:cNvSpPr txBox="1"/>
          <p:nvPr/>
        </p:nvSpPr>
        <p:spPr>
          <a:xfrm>
            <a:off x="4353886" y="2097247"/>
            <a:ext cx="671958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Make online onboarding department-specific and</a:t>
            </a:r>
          </a:p>
          <a:p>
            <a:r>
              <a:rPr lang="en-US" sz="2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available to all new employees.</a:t>
            </a:r>
          </a:p>
          <a:p>
            <a:r>
              <a:rPr lang="en-US" sz="2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Hit retention targets established in Year 3</a:t>
            </a:r>
          </a:p>
          <a:p>
            <a:endParaRPr lang="en-US" sz="26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r>
              <a:rPr lang="en-US" sz="2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100% of employees have participated in at least one</a:t>
            </a:r>
          </a:p>
          <a:p>
            <a:r>
              <a:rPr lang="en-US" sz="2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stay interview. </a:t>
            </a:r>
          </a:p>
          <a:p>
            <a:endParaRPr lang="en-US" sz="26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r>
              <a:rPr lang="en-US" sz="2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*Contingent on approval of the Employee Handbook*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8A495-8757-4D23-B7AD-2F5998308DCC}"/>
              </a:ext>
            </a:extLst>
          </p:cNvPr>
          <p:cNvSpPr txBox="1"/>
          <p:nvPr/>
        </p:nvSpPr>
        <p:spPr>
          <a:xfrm>
            <a:off x="302004" y="2894202"/>
            <a:ext cx="365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Efficient and tailored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onboarding, vigorous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retention efforts backed by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communication with staff,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and competitive wages will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position Whitewater as a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preeminent and desirable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employer.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B29D84-8D95-4677-A025-D78E10748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601">
            <a:off x="3201226" y="870343"/>
            <a:ext cx="1781310" cy="178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74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DA3F19-03FF-43AD-ABEC-776D318EE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4CF946-F82D-4B99-AC29-DA12ADFF89AF}"/>
              </a:ext>
            </a:extLst>
          </p:cNvPr>
          <p:cNvSpPr txBox="1"/>
          <p:nvPr/>
        </p:nvSpPr>
        <p:spPr>
          <a:xfrm>
            <a:off x="4353886" y="2155970"/>
            <a:ext cx="67195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Fully transition the transportation in-house model.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Monitor and evaluate the performance and cost-effectiveness of in-house services regularly.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D7F3E-20FA-487A-B09A-EA0179219FB8}"/>
              </a:ext>
            </a:extLst>
          </p:cNvPr>
          <p:cNvSpPr txBox="1"/>
          <p:nvPr/>
        </p:nvSpPr>
        <p:spPr>
          <a:xfrm>
            <a:off x="4353886" y="5120954"/>
            <a:ext cx="67195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Explore opportunities for expanding transportation services such as additional routes or enhances accessibility options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8A9382-B3A4-455B-8A5F-615535180245}"/>
              </a:ext>
            </a:extLst>
          </p:cNvPr>
          <p:cNvSpPr txBox="1"/>
          <p:nvPr/>
        </p:nvSpPr>
        <p:spPr>
          <a:xfrm>
            <a:off x="4353886" y="687066"/>
            <a:ext cx="6719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Public Transportation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4D702-426D-4629-A11D-188FC23BD6B8}"/>
              </a:ext>
            </a:extLst>
          </p:cNvPr>
          <p:cNvSpPr txBox="1"/>
          <p:nvPr/>
        </p:nvSpPr>
        <p:spPr>
          <a:xfrm>
            <a:off x="209549" y="2848467"/>
            <a:ext cx="33623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To provide reliable and consistent transportation for our community.</a:t>
            </a:r>
          </a:p>
        </p:txBody>
      </p:sp>
    </p:spTree>
    <p:extLst>
      <p:ext uri="{BB962C8B-B14F-4D97-AF65-F5344CB8AC3E}">
        <p14:creationId xmlns:p14="http://schemas.microsoft.com/office/powerpoint/2010/main" val="2538479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DA3F19-03FF-43AD-ABEC-776D318EE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AF8DB5-FEC5-411B-BCF7-6D56B021392E}"/>
              </a:ext>
            </a:extLst>
          </p:cNvPr>
          <p:cNvSpPr txBox="1"/>
          <p:nvPr/>
        </p:nvSpPr>
        <p:spPr>
          <a:xfrm>
            <a:off x="263904" y="2829580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To keep our community updated on the actions of the city government.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4CF946-F82D-4B99-AC29-DA12ADFF89AF}"/>
              </a:ext>
            </a:extLst>
          </p:cNvPr>
          <p:cNvSpPr txBox="1"/>
          <p:nvPr/>
        </p:nvSpPr>
        <p:spPr>
          <a:xfrm>
            <a:off x="4353886" y="2165495"/>
            <a:ext cx="67195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Continue to expand and innovate the content library.</a:t>
            </a:r>
          </a:p>
          <a:p>
            <a:endParaRPr lang="en-US" sz="28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Develop partnerships with local organizations and media outlets to broaden the reach and impact of community efforts.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D7F3E-20FA-487A-B09A-EA0179219FB8}"/>
              </a:ext>
            </a:extLst>
          </p:cNvPr>
          <p:cNvSpPr txBox="1"/>
          <p:nvPr/>
        </p:nvSpPr>
        <p:spPr>
          <a:xfrm>
            <a:off x="4353886" y="5101904"/>
            <a:ext cx="6719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Establish Whitewater as a model city for transparent and responsive communication with residents.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8A9382-B3A4-455B-8A5F-615535180245}"/>
              </a:ext>
            </a:extLst>
          </p:cNvPr>
          <p:cNvSpPr txBox="1"/>
          <p:nvPr/>
        </p:nvSpPr>
        <p:spPr>
          <a:xfrm>
            <a:off x="4353886" y="696591"/>
            <a:ext cx="6719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089382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DA3F19-03FF-43AD-ABEC-776D318EE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AF8DB5-FEC5-411B-BCF7-6D56B021392E}"/>
              </a:ext>
            </a:extLst>
          </p:cNvPr>
          <p:cNvSpPr txBox="1"/>
          <p:nvPr/>
        </p:nvSpPr>
        <p:spPr>
          <a:xfrm>
            <a:off x="282954" y="290578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Bahnschrift Condensed" panose="020B0502040204020203" pitchFamily="34" charset="0"/>
              </a:rPr>
              <a:t>To have emergent healthcare services in the community</a:t>
            </a:r>
            <a:endParaRPr lang="en-US" sz="28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4CF946-F82D-4B99-AC29-DA12ADFF89AF}"/>
              </a:ext>
            </a:extLst>
          </p:cNvPr>
          <p:cNvSpPr txBox="1"/>
          <p:nvPr/>
        </p:nvSpPr>
        <p:spPr>
          <a:xfrm>
            <a:off x="4269560" y="1969107"/>
            <a:ext cx="67195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Open the new emergent healthcare facility and begin offering services to the community.</a:t>
            </a:r>
          </a:p>
          <a:p>
            <a:endParaRPr lang="en-US" sz="28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Monitor the impact on our EMT response times and overall healthcare of the city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8A9382-B3A4-455B-8A5F-615535180245}"/>
              </a:ext>
            </a:extLst>
          </p:cNvPr>
          <p:cNvSpPr txBox="1"/>
          <p:nvPr/>
        </p:nvSpPr>
        <p:spPr>
          <a:xfrm>
            <a:off x="4353886" y="696591"/>
            <a:ext cx="6719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Emergent Healthcare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EC03C7-4599-4079-BBF7-11CCE3CAC593}"/>
              </a:ext>
            </a:extLst>
          </p:cNvPr>
          <p:cNvSpPr txBox="1"/>
          <p:nvPr/>
        </p:nvSpPr>
        <p:spPr>
          <a:xfrm>
            <a:off x="4353886" y="4962525"/>
            <a:ext cx="6076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Explore opportunities to expand healthcare services based on community needs</a:t>
            </a:r>
          </a:p>
        </p:txBody>
      </p:sp>
    </p:spTree>
    <p:extLst>
      <p:ext uri="{BB962C8B-B14F-4D97-AF65-F5344CB8AC3E}">
        <p14:creationId xmlns:p14="http://schemas.microsoft.com/office/powerpoint/2010/main" val="1082707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DA62D5-AED6-44EE-BAAB-138AB22EF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C3457F-E06A-4C9A-8EF9-9BAED621AEAF}"/>
              </a:ext>
            </a:extLst>
          </p:cNvPr>
          <p:cNvSpPr txBox="1"/>
          <p:nvPr/>
        </p:nvSpPr>
        <p:spPr>
          <a:xfrm>
            <a:off x="4353886" y="2097247"/>
            <a:ext cx="671958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Develop and fully implement funding strategies or</a:t>
            </a:r>
          </a:p>
          <a:p>
            <a:r>
              <a:rPr lang="en-US" sz="2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revenue sources to support increased compensation</a:t>
            </a:r>
          </a:p>
          <a:p>
            <a:r>
              <a:rPr lang="en-US" sz="2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for staff recruitment and retention.</a:t>
            </a:r>
          </a:p>
          <a:p>
            <a:endParaRPr lang="en-US" sz="26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r>
              <a:rPr lang="en-US" sz="2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Maintain 25% + fund balance</a:t>
            </a:r>
          </a:p>
          <a:p>
            <a:endParaRPr lang="en-US" sz="26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r>
              <a:rPr lang="en-US" sz="2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Have a construction timeline for the Public Works</a:t>
            </a:r>
          </a:p>
          <a:p>
            <a:r>
              <a:rPr lang="en-US" sz="2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garage.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5EAE90-7113-4582-B55F-0ADC8B486C66}"/>
              </a:ext>
            </a:extLst>
          </p:cNvPr>
          <p:cNvSpPr txBox="1"/>
          <p:nvPr/>
        </p:nvSpPr>
        <p:spPr>
          <a:xfrm>
            <a:off x="302004" y="2894202"/>
            <a:ext cx="365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These goals not only ensure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staff that they are priority,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but ensures that the city is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financially sound with good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working conditions.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FE6D22-590B-4C73-8181-AFC254146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601">
            <a:off x="3177766" y="808716"/>
            <a:ext cx="1957957" cy="1957957"/>
          </a:xfrm>
          <a:prstGeom prst="rect">
            <a:avLst/>
          </a:prstGeom>
        </p:spPr>
      </p:pic>
      <p:pic>
        <p:nvPicPr>
          <p:cNvPr id="7" name="Picture 2" descr="4 Completed Stamp (PNG Transparent) | OnlyGFX.com">
            <a:extLst>
              <a:ext uri="{FF2B5EF4-FFF2-40B4-BE49-F238E27FC236}">
                <a16:creationId xmlns:a16="http://schemas.microsoft.com/office/drawing/2014/main" id="{CABA070D-B4CD-4287-86AA-5BABAFC59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177" y="4775200"/>
            <a:ext cx="1346291" cy="89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828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A297C4-F8B5-4653-B4F2-55CDDAB33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7729B5-BF24-4D02-9B7B-9089A68D17E5}"/>
              </a:ext>
            </a:extLst>
          </p:cNvPr>
          <p:cNvSpPr txBox="1"/>
          <p:nvPr/>
        </p:nvSpPr>
        <p:spPr>
          <a:xfrm>
            <a:off x="302004" y="2894202"/>
            <a:ext cx="365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Numerous studies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demonstrate the need for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affordable housing in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Whitewater, as well as an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available market for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family-based single-family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attached, detached, and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multifamily units.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679222-AF9A-469D-9B9B-C0A2C741957A}"/>
              </a:ext>
            </a:extLst>
          </p:cNvPr>
          <p:cNvSpPr txBox="1"/>
          <p:nvPr/>
        </p:nvSpPr>
        <p:spPr>
          <a:xfrm>
            <a:off x="4353886" y="2155970"/>
            <a:ext cx="67195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Using the Affordable Housing Policy and/or other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resources, facilitate the application and approval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of at least one residential development.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083F2F-5FA4-41D8-8495-B96ED47531EA}"/>
              </a:ext>
            </a:extLst>
          </p:cNvPr>
          <p:cNvSpPr txBox="1"/>
          <p:nvPr/>
        </p:nvSpPr>
        <p:spPr>
          <a:xfrm>
            <a:off x="4353886" y="4194495"/>
            <a:ext cx="6719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Three residential projects in the application/approval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process.</a:t>
            </a:r>
          </a:p>
        </p:txBody>
      </p:sp>
      <p:pic>
        <p:nvPicPr>
          <p:cNvPr id="7" name="Picture 4" descr="4 Completed Stamp (PNG Transparent) | OnlyGFX.com">
            <a:extLst>
              <a:ext uri="{FF2B5EF4-FFF2-40B4-BE49-F238E27FC236}">
                <a16:creationId xmlns:a16="http://schemas.microsoft.com/office/drawing/2014/main" id="{A858F2B7-C482-45C3-8AC1-8CB69CB0D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955" y="1353172"/>
            <a:ext cx="1133362" cy="75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6F7F6A-2BD9-4AFD-9A92-B79E1D3B3E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0591" y="4194495"/>
            <a:ext cx="1670816" cy="167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9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38BA0B-73F9-4F91-BFB5-00A6513F2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B31220-D5A2-4D9E-B5BF-D318CC8B369F}"/>
              </a:ext>
            </a:extLst>
          </p:cNvPr>
          <p:cNvSpPr txBox="1"/>
          <p:nvPr/>
        </p:nvSpPr>
        <p:spPr>
          <a:xfrm>
            <a:off x="4353886" y="2097247"/>
            <a:ext cx="67195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Improve market penetration, frequency, and quality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of communication with the public through social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media, press releases, and newsletter.</a:t>
            </a:r>
          </a:p>
          <a:p>
            <a:endParaRPr lang="en-US" sz="28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Revamp City website, including online forms,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payments.</a:t>
            </a:r>
          </a:p>
          <a:p>
            <a:endParaRPr lang="en-US" sz="28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Re-establish PEG station, including programming,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recording, and partnering with other agencies to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incorporate other programming.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93B3EB-C37D-4B84-A299-1ECBA9935947}"/>
              </a:ext>
            </a:extLst>
          </p:cNvPr>
          <p:cNvSpPr txBox="1"/>
          <p:nvPr/>
        </p:nvSpPr>
        <p:spPr>
          <a:xfrm>
            <a:off x="302004" y="2894202"/>
            <a:ext cx="365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By maintaining a strong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public engagement, the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City widens its pool of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people who can be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informed about information,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resources, and events.</a:t>
            </a:r>
          </a:p>
        </p:txBody>
      </p:sp>
      <p:pic>
        <p:nvPicPr>
          <p:cNvPr id="4098" name="Picture 2" descr="4 Completed Stamp (PNG Transparent) | OnlyGFX.com">
            <a:extLst>
              <a:ext uri="{FF2B5EF4-FFF2-40B4-BE49-F238E27FC236}">
                <a16:creationId xmlns:a16="http://schemas.microsoft.com/office/drawing/2014/main" id="{3F209CE1-1D66-4B27-ACF3-2282CC08D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54" y="1190038"/>
            <a:ext cx="1640192" cy="109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95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0EE4B5-E717-48E0-9091-AF7F43943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E5DA9D-ABAD-497C-9231-E23FE69E2142}"/>
              </a:ext>
            </a:extLst>
          </p:cNvPr>
          <p:cNvSpPr txBox="1"/>
          <p:nvPr/>
        </p:nvSpPr>
        <p:spPr>
          <a:xfrm>
            <a:off x="302004" y="2894202"/>
            <a:ext cx="3657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Assisting to establish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thriving businesses and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employment opportunities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establishes the City as a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problem solver and 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supporter of the private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sector.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08CE08-5689-427C-9A36-6C4F20487367}"/>
              </a:ext>
            </a:extLst>
          </p:cNvPr>
          <p:cNvSpPr txBox="1"/>
          <p:nvPr/>
        </p:nvSpPr>
        <p:spPr>
          <a:xfrm>
            <a:off x="4353886" y="2097247"/>
            <a:ext cx="67195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Partner with Thrive ED, JCDEC, and the Latino Academy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to have a job fair within the next calendar year.</a:t>
            </a:r>
          </a:p>
          <a:p>
            <a:endParaRPr lang="en-US" sz="28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Establish and conduct business recruitment,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retention, and expansion meetings with 25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businesses. </a:t>
            </a:r>
          </a:p>
          <a:p>
            <a:endParaRPr lang="en-US" sz="28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Assist CDA in revamping loan programs and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implementing affordable housing policy.</a:t>
            </a:r>
          </a:p>
        </p:txBody>
      </p:sp>
      <p:pic>
        <p:nvPicPr>
          <p:cNvPr id="6" name="Picture 2" descr="4 Completed Stamp (PNG Transparent) | OnlyGFX.com">
            <a:extLst>
              <a:ext uri="{FF2B5EF4-FFF2-40B4-BE49-F238E27FC236}">
                <a16:creationId xmlns:a16="http://schemas.microsoft.com/office/drawing/2014/main" id="{790901ED-ECFE-40C3-8EC8-D6679198B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341" y="1444478"/>
            <a:ext cx="1244526" cy="83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EDD863-FA92-4ED6-8FE4-D03D4A875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601">
            <a:off x="3617496" y="2622701"/>
            <a:ext cx="1472779" cy="147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31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8C8C01-AE81-483E-AAD5-6F9BE8229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742B3C-B51F-4BFF-9092-9AC306FB2629}"/>
              </a:ext>
            </a:extLst>
          </p:cNvPr>
          <p:cNvSpPr txBox="1"/>
          <p:nvPr/>
        </p:nvSpPr>
        <p:spPr>
          <a:xfrm>
            <a:off x="302004" y="2894202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The employee handbook has not been</a:t>
            </a:r>
          </a:p>
          <a:p>
            <a:r>
              <a:rPr lang="en-US" sz="20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updated since 2011. Updating</a:t>
            </a:r>
          </a:p>
          <a:p>
            <a:r>
              <a:rPr lang="en-US" sz="20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modernizes the City and sets clear</a:t>
            </a:r>
          </a:p>
          <a:p>
            <a:r>
              <a:rPr lang="en-US" sz="20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expectations. As the main expenditure</a:t>
            </a:r>
          </a:p>
          <a:p>
            <a:r>
              <a:rPr lang="en-US" sz="20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and driver of our quality services, it is</a:t>
            </a:r>
          </a:p>
          <a:p>
            <a:r>
              <a:rPr lang="en-US" sz="20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in the City’s financial and operational</a:t>
            </a:r>
          </a:p>
          <a:p>
            <a:r>
              <a:rPr lang="en-US" sz="20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best interests to focus on the welfare of</a:t>
            </a:r>
          </a:p>
          <a:p>
            <a:r>
              <a:rPr lang="en-US" sz="20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its staff.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59791C-191A-48FF-90F3-ACAA3579623C}"/>
              </a:ext>
            </a:extLst>
          </p:cNvPr>
          <p:cNvSpPr txBox="1"/>
          <p:nvPr/>
        </p:nvSpPr>
        <p:spPr>
          <a:xfrm>
            <a:off x="4353886" y="2097247"/>
            <a:ext cx="67195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Finish update of employee handbook by Q2 2024</a:t>
            </a:r>
          </a:p>
          <a:p>
            <a:endParaRPr lang="en-US" sz="28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Establish stay interviews, leadership luncheons, and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other programs to support our staff and learn about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ways to improve.</a:t>
            </a:r>
          </a:p>
          <a:p>
            <a:endParaRPr lang="en-US" sz="28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Conduct an analysis of compensation for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non-management staff by Q2 2024</a:t>
            </a:r>
          </a:p>
        </p:txBody>
      </p:sp>
      <p:pic>
        <p:nvPicPr>
          <p:cNvPr id="6" name="Picture 2" descr="4 Completed Stamp (PNG Transparent) | OnlyGFX.com">
            <a:extLst>
              <a:ext uri="{FF2B5EF4-FFF2-40B4-BE49-F238E27FC236}">
                <a16:creationId xmlns:a16="http://schemas.microsoft.com/office/drawing/2014/main" id="{9D01553B-0CA2-460E-B76D-B95DA1475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839" y="4171474"/>
            <a:ext cx="1665538" cy="111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43B78E-9594-410C-97B6-37A566D57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601">
            <a:off x="2897029" y="585863"/>
            <a:ext cx="2519430" cy="25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0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85F88B-3FE6-4438-925C-34DB10163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009C59-76C5-4007-9D27-75EE79CD452F}"/>
              </a:ext>
            </a:extLst>
          </p:cNvPr>
          <p:cNvSpPr txBox="1"/>
          <p:nvPr/>
        </p:nvSpPr>
        <p:spPr>
          <a:xfrm>
            <a:off x="302004" y="2894202"/>
            <a:ext cx="365760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The MSP and ERP payments are</a:t>
            </a:r>
          </a:p>
          <a:p>
            <a:r>
              <a:rPr lang="en-US" sz="23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projected to return in 2025 and the</a:t>
            </a:r>
          </a:p>
          <a:p>
            <a:r>
              <a:rPr lang="en-US" sz="23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UWW payment is a permanent</a:t>
            </a:r>
          </a:p>
          <a:p>
            <a:r>
              <a:rPr lang="en-US" sz="23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reduction. The City needs to adjust</a:t>
            </a:r>
          </a:p>
          <a:p>
            <a:r>
              <a:rPr lang="en-US" sz="23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for these reductions while</a:t>
            </a:r>
          </a:p>
          <a:p>
            <a:r>
              <a:rPr lang="en-US" sz="23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maintaining its other commitments</a:t>
            </a:r>
          </a:p>
          <a:p>
            <a:r>
              <a:rPr lang="en-US" sz="23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to other services and our staff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CF6D97-9C80-4CE8-9777-4576512F1F24}"/>
              </a:ext>
            </a:extLst>
          </p:cNvPr>
          <p:cNvSpPr txBox="1"/>
          <p:nvPr/>
        </p:nvSpPr>
        <p:spPr>
          <a:xfrm>
            <a:off x="4353886" y="2097247"/>
            <a:ext cx="67195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Successfully budgeted for 2024 reductions in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revenues totaling over $500,000 including: Municipal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Service Payments (MSP) from the State tied to police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services, totaling approximately $200,000, and from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the State for the Expenditure Restraint Program (ERP)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totaling approximately $70,000.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61A9E3-F72F-4891-BAD0-8483E9AA1AD5}"/>
              </a:ext>
            </a:extLst>
          </p:cNvPr>
          <p:cNvSpPr txBox="1"/>
          <p:nvPr/>
        </p:nvSpPr>
        <p:spPr>
          <a:xfrm>
            <a:off x="4353886" y="5464136"/>
            <a:ext cx="6719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No reductions in services. Maintain projected</a:t>
            </a:r>
          </a:p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2.25% raises for staff. </a:t>
            </a:r>
          </a:p>
        </p:txBody>
      </p:sp>
      <p:pic>
        <p:nvPicPr>
          <p:cNvPr id="7" name="Picture 2" descr="4 Completed Stamp (PNG Transparent) | OnlyGFX.com">
            <a:extLst>
              <a:ext uri="{FF2B5EF4-FFF2-40B4-BE49-F238E27FC236}">
                <a16:creationId xmlns:a16="http://schemas.microsoft.com/office/drawing/2014/main" id="{4BBD2D61-A74B-414C-BD83-91C022AD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77" y="1163873"/>
            <a:ext cx="1478336" cy="98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481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C67C2C-9F9B-4BAD-B5D9-48931519A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AF4B98-C0A3-4AE7-B3EF-4416A62C0E0E}"/>
              </a:ext>
            </a:extLst>
          </p:cNvPr>
          <p:cNvSpPr txBox="1"/>
          <p:nvPr/>
        </p:nvSpPr>
        <p:spPr>
          <a:xfrm>
            <a:off x="302004" y="2894202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The community is looking for reliable and consistent transportation.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D860C8-0474-4085-8EF1-EF26D9CF40F8}"/>
              </a:ext>
            </a:extLst>
          </p:cNvPr>
          <p:cNvSpPr txBox="1"/>
          <p:nvPr/>
        </p:nvSpPr>
        <p:spPr>
          <a:xfrm>
            <a:off x="4353886" y="5101904"/>
            <a:ext cx="6719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Potential for running the transportation service in-house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75259F-8B8C-4DC7-AB2B-726387232111}"/>
              </a:ext>
            </a:extLst>
          </p:cNvPr>
          <p:cNvSpPr txBox="1"/>
          <p:nvPr/>
        </p:nvSpPr>
        <p:spPr>
          <a:xfrm>
            <a:off x="4353886" y="696591"/>
            <a:ext cx="6719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Public Transportation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9CC987-0C8A-4F9C-BF88-94204500D7A0}"/>
              </a:ext>
            </a:extLst>
          </p:cNvPr>
          <p:cNvSpPr txBox="1"/>
          <p:nvPr/>
        </p:nvSpPr>
        <p:spPr>
          <a:xfrm>
            <a:off x="4353886" y="2143424"/>
            <a:ext cx="5952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Complete a comprehensive evaluation of the financial and operational model of Brown Cab Services.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39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C67C2C-9F9B-4BAD-B5D9-48931519A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AF4B98-C0A3-4AE7-B3EF-4416A62C0E0E}"/>
              </a:ext>
            </a:extLst>
          </p:cNvPr>
          <p:cNvSpPr txBox="1"/>
          <p:nvPr/>
        </p:nvSpPr>
        <p:spPr>
          <a:xfrm>
            <a:off x="302004" y="2894202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To have emergent healthcare services in the community.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0704A8-280E-4305-9381-2E65AC1ABFA6}"/>
              </a:ext>
            </a:extLst>
          </p:cNvPr>
          <p:cNvSpPr txBox="1"/>
          <p:nvPr/>
        </p:nvSpPr>
        <p:spPr>
          <a:xfrm>
            <a:off x="4353886" y="2155970"/>
            <a:ext cx="67195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Identify potential healthcare partners to discuss the feasibility of establishing emergent healthcare services within the city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D860C8-0474-4085-8EF1-EF26D9CF40F8}"/>
              </a:ext>
            </a:extLst>
          </p:cNvPr>
          <p:cNvSpPr txBox="1"/>
          <p:nvPr/>
        </p:nvSpPr>
        <p:spPr>
          <a:xfrm>
            <a:off x="4353886" y="5101904"/>
            <a:ext cx="6719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Begin initial negotiations and planning with selected healthcare partners.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75259F-8B8C-4DC7-AB2B-726387232111}"/>
              </a:ext>
            </a:extLst>
          </p:cNvPr>
          <p:cNvSpPr txBox="1"/>
          <p:nvPr/>
        </p:nvSpPr>
        <p:spPr>
          <a:xfrm>
            <a:off x="4353886" y="696591"/>
            <a:ext cx="6719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Emergent Healthcare</a:t>
            </a:r>
          </a:p>
        </p:txBody>
      </p:sp>
    </p:spTree>
    <p:extLst>
      <p:ext uri="{BB962C8B-B14F-4D97-AF65-F5344CB8AC3E}">
        <p14:creationId xmlns:p14="http://schemas.microsoft.com/office/powerpoint/2010/main" val="2050278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5461</TotalTime>
  <Words>2145</Words>
  <Application>Microsoft Office PowerPoint</Application>
  <PresentationFormat>Widescreen</PresentationFormat>
  <Paragraphs>322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Bahnschrift Condensed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Tv Station</dc:creator>
  <cp:lastModifiedBy>Kyle Grzyb</cp:lastModifiedBy>
  <cp:revision>83</cp:revision>
  <cp:lastPrinted>2024-05-23T13:31:37Z</cp:lastPrinted>
  <dcterms:created xsi:type="dcterms:W3CDTF">2024-02-07T19:18:35Z</dcterms:created>
  <dcterms:modified xsi:type="dcterms:W3CDTF">2024-07-17T18:04:37Z</dcterms:modified>
</cp:coreProperties>
</file>